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6"/>
  </p:notesMasterIdLst>
  <p:handoutMasterIdLst>
    <p:handoutMasterId r:id="rId17"/>
  </p:handoutMasterIdLst>
  <p:sldIdLst>
    <p:sldId id="257" r:id="rId5"/>
    <p:sldId id="260" r:id="rId6"/>
    <p:sldId id="262" r:id="rId7"/>
    <p:sldId id="264" r:id="rId8"/>
    <p:sldId id="274" r:id="rId9"/>
    <p:sldId id="265" r:id="rId10"/>
    <p:sldId id="275" r:id="rId11"/>
    <p:sldId id="266" r:id="rId12"/>
    <p:sldId id="273" r:id="rId13"/>
    <p:sldId id="276" r:id="rId14"/>
    <p:sldId id="277" r:id="rId15"/>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D8676-2C62-487B-A835-B7D839707222}" v="177" dt="2020-05-27T11:59:10.5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6" autoAdjust="0"/>
    <p:restoredTop sz="94660"/>
  </p:normalViewPr>
  <p:slideViewPr>
    <p:cSldViewPr snapToGrid="0">
      <p:cViewPr varScale="1">
        <p:scale>
          <a:sx n="67" d="100"/>
          <a:sy n="67" d="100"/>
        </p:scale>
        <p:origin x="876" y="4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FD2973-7A98-44E4-8488-CC6CDEAC8F84}" type="datetimeFigureOut">
              <a:rPr lang="nl-NL" smtClean="0"/>
              <a:t>27-5-2020</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65A8D6-0C98-46F5-B9EC-E9C08C6C45F2}" type="slidenum">
              <a:rPr lang="nl-NL" smtClean="0"/>
              <a:t>‹nr.›</a:t>
            </a:fld>
            <a:endParaRPr lang="nl-NL"/>
          </a:p>
        </p:txBody>
      </p:sp>
    </p:spTree>
    <p:extLst>
      <p:ext uri="{BB962C8B-B14F-4D97-AF65-F5344CB8AC3E}">
        <p14:creationId xmlns:p14="http://schemas.microsoft.com/office/powerpoint/2010/main" val="4252846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B15BD-C251-4361-9924-1908F6DB658F}" type="datetimeFigureOut">
              <a:rPr lang="nl-NL" smtClean="0"/>
              <a:t>27-5-2020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D9CD5-9F55-41D3-AAEF-D83B10146795}" type="slidenum">
              <a:rPr lang="nl-NL" smtClean="0"/>
              <a:t>‹nr.›</a:t>
            </a:fld>
            <a:endParaRPr lang="nl-NL"/>
          </a:p>
        </p:txBody>
      </p:sp>
    </p:spTree>
    <p:extLst>
      <p:ext uri="{BB962C8B-B14F-4D97-AF65-F5344CB8AC3E}">
        <p14:creationId xmlns:p14="http://schemas.microsoft.com/office/powerpoint/2010/main" val="156264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786916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21579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5831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69868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64267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01374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86044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172589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1222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429092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83050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Afbeelding 11"/>
          <p:cNvPicPr>
            <a:picLocks noChangeAspect="1"/>
          </p:cNvPicPr>
          <p:nvPr/>
        </p:nvPicPr>
        <p:blipFill>
          <a:blip r:embed="rId13"/>
          <a:srcRect/>
          <a:stretch>
            <a:fillRect/>
          </a:stretch>
        </p:blipFill>
        <p:spPr bwMode="auto">
          <a:xfrm>
            <a:off x="-14288" y="6211888"/>
            <a:ext cx="12087226" cy="657225"/>
          </a:xfrm>
          <a:prstGeom prst="rect">
            <a:avLst/>
          </a:prstGeom>
          <a:noFill/>
          <a:ln w="9525">
            <a:noFill/>
            <a:miter lim="800000"/>
            <a:headEnd/>
            <a:tailEnd/>
          </a:ln>
        </p:spPr>
      </p:pic>
      <p:sp>
        <p:nvSpPr>
          <p:cNvPr id="13" name="Rechthoek 12"/>
          <p:cNvSpPr/>
          <p:nvPr/>
        </p:nvSpPr>
        <p:spPr>
          <a:xfrm>
            <a:off x="2586038" y="6211888"/>
            <a:ext cx="9605962" cy="646112"/>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028" name="Tijdelijke aanduiding voor titel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9" name="Tijdelijke aanduiding voor teks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98C51CD5-7E81-42D6-B847-227155BE7844}" type="slidenum">
              <a:rPr lang="nl-NL" smtClean="0"/>
              <a:t>‹nr.›</a:t>
            </a:fld>
            <a:endParaRPr lang="nl-NL"/>
          </a:p>
        </p:txBody>
      </p:sp>
      <p:pic>
        <p:nvPicPr>
          <p:cNvPr id="1031" name="Afbeelding 6"/>
          <p:cNvPicPr>
            <a:picLocks noChangeAspect="1"/>
          </p:cNvPicPr>
          <p:nvPr/>
        </p:nvPicPr>
        <p:blipFill>
          <a:blip r:embed="rId14"/>
          <a:srcRect/>
          <a:stretch>
            <a:fillRect/>
          </a:stretch>
        </p:blipFill>
        <p:spPr bwMode="auto">
          <a:xfrm>
            <a:off x="1138238" y="6211888"/>
            <a:ext cx="482600" cy="509587"/>
          </a:xfrm>
          <a:prstGeom prst="rect">
            <a:avLst/>
          </a:prstGeom>
          <a:noFill/>
          <a:ln w="9525">
            <a:noFill/>
            <a:miter lim="800000"/>
            <a:headEnd/>
            <a:tailEnd/>
          </a:ln>
        </p:spPr>
      </p:pic>
      <p:pic>
        <p:nvPicPr>
          <p:cNvPr id="1032" name="Afbeelding 10"/>
          <p:cNvPicPr>
            <a:picLocks noChangeAspect="1"/>
          </p:cNvPicPr>
          <p:nvPr/>
        </p:nvPicPr>
        <p:blipFill>
          <a:blip r:embed="rId13"/>
          <a:srcRect l="15472" t="-378519" r="-15472" b="378519"/>
          <a:stretch>
            <a:fillRect/>
          </a:stretch>
        </p:blipFill>
        <p:spPr bwMode="auto">
          <a:xfrm>
            <a:off x="1433513" y="3028950"/>
            <a:ext cx="9324975" cy="800100"/>
          </a:xfrm>
          <a:prstGeom prst="rect">
            <a:avLst/>
          </a:prstGeom>
          <a:noFill/>
          <a:ln w="9525">
            <a:noFill/>
            <a:miter lim="800000"/>
            <a:headEnd/>
            <a:tailEnd/>
          </a:ln>
        </p:spPr>
      </p:pic>
      <p:pic>
        <p:nvPicPr>
          <p:cNvPr id="1033" name="Afbeelding 17"/>
          <p:cNvPicPr>
            <a:picLocks noChangeAspect="1"/>
          </p:cNvPicPr>
          <p:nvPr/>
        </p:nvPicPr>
        <p:blipFill>
          <a:blip r:embed="rId15"/>
          <a:srcRect t="27655" r="23270" b="25470"/>
          <a:stretch>
            <a:fillRect/>
          </a:stretch>
        </p:blipFill>
        <p:spPr bwMode="auto">
          <a:xfrm>
            <a:off x="28575" y="6205538"/>
            <a:ext cx="1085850" cy="466725"/>
          </a:xfrm>
          <a:prstGeom prst="rect">
            <a:avLst/>
          </a:prstGeom>
          <a:noFill/>
          <a:ln w="9525">
            <a:noFill/>
            <a:miter lim="800000"/>
            <a:headEnd/>
            <a:tailEnd/>
          </a:ln>
        </p:spPr>
      </p:pic>
      <p:pic>
        <p:nvPicPr>
          <p:cNvPr id="10" name="Picture 2" descr="Afbeeldingsresultaat voor pebble stad en mens">
            <a:extLst>
              <a:ext uri="{FF2B5EF4-FFF2-40B4-BE49-F238E27FC236}">
                <a16:creationId xmlns:a16="http://schemas.microsoft.com/office/drawing/2014/main" id="{2777A2BD-7E54-4C3E-A067-36AEA2C61489}"/>
              </a:ext>
            </a:extLst>
          </p:cNvPr>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backgroundRemoval t="0" b="100000" l="0" r="100000">
                        <a14:foregroundMark x1="24402" y1="24651" x2="12919" y2="60930"/>
                        <a14:foregroundMark x1="17225" y1="63721" x2="17225" y2="63721"/>
                        <a14:foregroundMark x1="17225" y1="70698" x2="81818" y2="59070"/>
                        <a14:foregroundMark x1="81340" y1="56279" x2="87081" y2="23721"/>
                        <a14:foregroundMark x1="86124" y1="22326" x2="24402" y2="25116"/>
                        <a14:foregroundMark x1="30144" y1="34419" x2="72727" y2="40000"/>
                        <a14:foregroundMark x1="85646" y1="24651" x2="34450" y2="56279"/>
                        <a14:foregroundMark x1="60287" y1="38605" x2="60287" y2="38605"/>
                        <a14:foregroundMark x1="60287" y1="38605" x2="51675" y2="60930"/>
                        <a14:foregroundMark x1="51196" y1="55349" x2="70335" y2="53488"/>
                        <a14:foregroundMark x1="61244" y1="53953" x2="45455" y2="55349"/>
                        <a14:foregroundMark x1="51196" y1="56279" x2="60287" y2="52558"/>
                        <a14:foregroundMark x1="60287" y1="52558" x2="63158" y2="52558"/>
                        <a14:foregroundMark x1="63158" y1="52558" x2="68900" y2="56279"/>
                        <a14:foregroundMark x1="71770" y1="56279" x2="71770" y2="56279"/>
                        <a14:foregroundMark x1="68900" y1="58140" x2="68900" y2="58140"/>
                        <a14:foregroundMark x1="67464" y1="59070" x2="67464" y2="59070"/>
                        <a14:foregroundMark x1="80383" y1="40000" x2="80383" y2="40000"/>
                        <a14:foregroundMark x1="75598" y1="37674" x2="75598" y2="37674"/>
                        <a14:foregroundMark x1="75598" y1="34884" x2="75598" y2="34884"/>
                        <a14:foregroundMark x1="77033" y1="34884" x2="77033" y2="34884"/>
                        <a14:foregroundMark x1="58852" y1="40000" x2="58852" y2="40000"/>
                        <a14:foregroundMark x1="54067" y1="40000" x2="21531" y2="37674"/>
                        <a14:foregroundMark x1="27273" y1="31628" x2="25837" y2="44651"/>
                        <a14:foregroundMark x1="25837" y1="33023" x2="38756" y2="46977"/>
                        <a14:foregroundMark x1="39713" y1="41860" x2="39713" y2="41860"/>
                        <a14:foregroundMark x1="39713" y1="41395" x2="37321" y2="44186"/>
                        <a14:foregroundMark x1="36842" y1="50698" x2="36842" y2="50698"/>
                        <a14:foregroundMark x1="36842" y1="53953" x2="36842" y2="53953"/>
                        <a14:foregroundMark x1="31579" y1="60465" x2="31579" y2="60465"/>
                        <a14:foregroundMark x1="33971" y1="60465" x2="35407" y2="56744"/>
                        <a14:foregroundMark x1="39713" y1="55349" x2="42584" y2="54884"/>
                        <a14:foregroundMark x1="44498" y1="54884" x2="44498" y2="54884"/>
                        <a14:foregroundMark x1="44498" y1="54884" x2="44498" y2="54884"/>
                        <a14:foregroundMark x1="44498" y1="56279" x2="46890" y2="56279"/>
                        <a14:foregroundMark x1="52632" y1="55349" x2="55981" y2="53953"/>
                        <a14:foregroundMark x1="55981" y1="53953" x2="55981" y2="53953"/>
                        <a14:foregroundMark x1="59809" y1="52558" x2="60287" y2="49767"/>
                        <a14:foregroundMark x1="61244" y1="48372" x2="61244" y2="48372"/>
                        <a14:foregroundMark x1="51196" y1="40000" x2="51196" y2="40000"/>
                        <a14:foregroundMark x1="47368" y1="40465" x2="47368" y2="40465"/>
                        <a14:foregroundMark x1="44498" y1="40465" x2="44498" y2="40465"/>
                        <a14:foregroundMark x1="40191" y1="37674" x2="38278" y2="34884"/>
                        <a14:foregroundMark x1="35885" y1="34884" x2="35885" y2="34884"/>
                        <a14:foregroundMark x1="35885" y1="34884" x2="35885" y2="34884"/>
                        <a14:foregroundMark x1="35885" y1="35814" x2="35885" y2="35814"/>
                        <a14:foregroundMark x1="35407" y1="34419" x2="35407" y2="34419"/>
                        <a14:foregroundMark x1="35407" y1="33488" x2="35407" y2="33488"/>
                        <a14:foregroundMark x1="34450" y1="57674" x2="34450" y2="57674"/>
                        <a14:foregroundMark x1="33971" y1="57674" x2="48325" y2="52093"/>
                        <a14:foregroundMark x1="54545" y1="48372" x2="54545" y2="48372"/>
                        <a14:foregroundMark x1="57416" y1="45581" x2="59809" y2="41395"/>
                        <a14:foregroundMark x1="64115" y1="38605" x2="64115" y2="38605"/>
                        <a14:foregroundMark x1="67464" y1="37674" x2="67464" y2="37674"/>
                        <a14:foregroundMark x1="68900" y1="35814" x2="71770" y2="34419"/>
                        <a14:foregroundMark x1="75598" y1="34419" x2="75598" y2="34419"/>
                        <a14:foregroundMark x1="77033" y1="33488" x2="77033" y2="33488"/>
                        <a14:foregroundMark x1="75598" y1="38605" x2="75598" y2="38605"/>
                        <a14:foregroundMark x1="74641" y1="41860" x2="74641" y2="44186"/>
                        <a14:foregroundMark x1="71770" y1="45581" x2="71292" y2="47442"/>
                        <a14:foregroundMark x1="70335" y1="47442" x2="70335" y2="47442"/>
                        <a14:foregroundMark x1="64115" y1="52093" x2="61722" y2="52093"/>
                        <a14:foregroundMark x1="58852" y1="53953" x2="58373" y2="59070"/>
                        <a14:foregroundMark x1="57416" y1="60465" x2="57416" y2="60465"/>
                        <a14:foregroundMark x1="56938" y1="60465" x2="52632" y2="60930"/>
                        <a14:foregroundMark x1="52632" y1="60930" x2="52632" y2="60930"/>
                        <a14:foregroundMark x1="51196" y1="59535" x2="46890" y2="61860"/>
                        <a14:foregroundMark x1="45455" y1="61860" x2="45455" y2="61860"/>
                        <a14:foregroundMark x1="40191" y1="57674" x2="40191" y2="57674"/>
                        <a14:foregroundMark x1="30144" y1="45581" x2="28230" y2="44651"/>
                        <a14:foregroundMark x1="25837" y1="42791" x2="25837" y2="42791"/>
                        <a14:foregroundMark x1="25837" y1="40465" x2="25837" y2="40465"/>
                      </a14:backgroundRemoval>
                    </a14:imgEffect>
                  </a14:imgLayer>
                </a14:imgProps>
              </a:ext>
              <a:ext uri="{28A0092B-C50C-407E-A947-70E740481C1C}">
                <a14:useLocalDpi xmlns:a14="http://schemas.microsoft.com/office/drawing/2010/main" val="0"/>
              </a:ext>
            </a:extLst>
          </a:blip>
          <a:srcRect/>
          <a:stretch>
            <a:fillRect/>
          </a:stretch>
        </p:blipFill>
        <p:spPr bwMode="auto">
          <a:xfrm>
            <a:off x="1094818" y="6176963"/>
            <a:ext cx="569439" cy="58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6723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a:defRPr>
      </a:lvl2pPr>
      <a:lvl3pPr algn="l" rtl="0" eaLnBrk="1" fontAlgn="base" hangingPunct="1">
        <a:lnSpc>
          <a:spcPct val="90000"/>
        </a:lnSpc>
        <a:spcBef>
          <a:spcPct val="0"/>
        </a:spcBef>
        <a:spcAft>
          <a:spcPct val="0"/>
        </a:spcAft>
        <a:defRPr sz="4400">
          <a:solidFill>
            <a:schemeClr val="tx1"/>
          </a:solidFill>
          <a:latin typeface="Calibri Light"/>
        </a:defRPr>
      </a:lvl3pPr>
      <a:lvl4pPr algn="l" rtl="0" eaLnBrk="1" fontAlgn="base" hangingPunct="1">
        <a:lnSpc>
          <a:spcPct val="90000"/>
        </a:lnSpc>
        <a:spcBef>
          <a:spcPct val="0"/>
        </a:spcBef>
        <a:spcAft>
          <a:spcPct val="0"/>
        </a:spcAft>
        <a:defRPr sz="4400">
          <a:solidFill>
            <a:schemeClr val="tx1"/>
          </a:solidFill>
          <a:latin typeface="Calibri Light"/>
        </a:defRPr>
      </a:lvl4pPr>
      <a:lvl5pPr algn="l" rtl="0" eaLnBrk="1" fontAlgn="base" hangingPunct="1">
        <a:lnSpc>
          <a:spcPct val="90000"/>
        </a:lnSpc>
        <a:spcBef>
          <a:spcPct val="0"/>
        </a:spcBef>
        <a:spcAft>
          <a:spcPct val="0"/>
        </a:spcAft>
        <a:defRPr sz="4400">
          <a:solidFill>
            <a:schemeClr val="tx1"/>
          </a:solidFill>
          <a:latin typeface="Calibri Light"/>
        </a:defRPr>
      </a:lvl5pPr>
      <a:lvl6pPr marL="457200" algn="l" rtl="0" eaLnBrk="1" fontAlgn="base" hangingPunct="1">
        <a:lnSpc>
          <a:spcPct val="90000"/>
        </a:lnSpc>
        <a:spcBef>
          <a:spcPct val="0"/>
        </a:spcBef>
        <a:spcAft>
          <a:spcPct val="0"/>
        </a:spcAft>
        <a:defRPr sz="4400">
          <a:solidFill>
            <a:schemeClr val="tx1"/>
          </a:solidFill>
          <a:latin typeface="Calibri Light"/>
        </a:defRPr>
      </a:lvl6pPr>
      <a:lvl7pPr marL="914400" algn="l" rtl="0" eaLnBrk="1" fontAlgn="base" hangingPunct="1">
        <a:lnSpc>
          <a:spcPct val="90000"/>
        </a:lnSpc>
        <a:spcBef>
          <a:spcPct val="0"/>
        </a:spcBef>
        <a:spcAft>
          <a:spcPct val="0"/>
        </a:spcAft>
        <a:defRPr sz="4400">
          <a:solidFill>
            <a:schemeClr val="tx1"/>
          </a:solidFill>
          <a:latin typeface="Calibri Light"/>
        </a:defRPr>
      </a:lvl7pPr>
      <a:lvl8pPr marL="1371600" algn="l" rtl="0" eaLnBrk="1" fontAlgn="base" hangingPunct="1">
        <a:lnSpc>
          <a:spcPct val="90000"/>
        </a:lnSpc>
        <a:spcBef>
          <a:spcPct val="0"/>
        </a:spcBef>
        <a:spcAft>
          <a:spcPct val="0"/>
        </a:spcAft>
        <a:defRPr sz="4400">
          <a:solidFill>
            <a:schemeClr val="tx1"/>
          </a:solidFill>
          <a:latin typeface="Calibri Light"/>
        </a:defRPr>
      </a:lvl8pPr>
      <a:lvl9pPr marL="1828800" algn="l" rtl="0" eaLnBrk="1" fontAlgn="base" hangingPunct="1">
        <a:lnSpc>
          <a:spcPct val="90000"/>
        </a:lnSpc>
        <a:spcBef>
          <a:spcPct val="0"/>
        </a:spcBef>
        <a:spcAft>
          <a:spcPct val="0"/>
        </a:spcAft>
        <a:defRPr sz="4400">
          <a:solidFill>
            <a:schemeClr val="tx1"/>
          </a:solidFill>
          <a:latin typeface="Calibri Light"/>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ze favoriete lunchplekken in de Spoorzone. · Studio Brabo">
            <a:extLst>
              <a:ext uri="{FF2B5EF4-FFF2-40B4-BE49-F238E27FC236}">
                <a16:creationId xmlns:a16="http://schemas.microsoft.com/office/drawing/2014/main" id="{57C05901-1346-4F02-8EB6-DCA1DD5B6D8D}"/>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30480" y="-1442879"/>
            <a:ext cx="12334240" cy="766071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524000" y="882317"/>
            <a:ext cx="9020176" cy="1641808"/>
          </a:xfrm>
          <a:noFill/>
        </p:spPr>
        <p:txBody>
          <a:bodyPr anchor="t"/>
          <a:lstStyle/>
          <a:p>
            <a:pPr algn="l"/>
            <a:r>
              <a:rPr lang="nl-NL" dirty="0"/>
              <a:t>IBS Inrichting van een gebied</a:t>
            </a:r>
            <a:br>
              <a:rPr lang="nl-NL" dirty="0"/>
            </a:br>
            <a:br>
              <a:rPr lang="nl-NL" dirty="0"/>
            </a:br>
            <a:r>
              <a:rPr lang="nl-NL" dirty="0"/>
              <a:t>  </a:t>
            </a:r>
            <a:r>
              <a:rPr lang="nl-NL" sz="4800" b="1" dirty="0"/>
              <a:t>Koersdocument Spoorzone Tilburg</a:t>
            </a:r>
            <a:br>
              <a:rPr lang="nl-NL" dirty="0"/>
            </a:br>
            <a:br>
              <a:rPr lang="nl-NL" dirty="0"/>
            </a:br>
            <a:endParaRPr lang="nl-NL" dirty="0"/>
          </a:p>
        </p:txBody>
      </p:sp>
    </p:spTree>
    <p:extLst>
      <p:ext uri="{BB962C8B-B14F-4D97-AF65-F5344CB8AC3E}">
        <p14:creationId xmlns:p14="http://schemas.microsoft.com/office/powerpoint/2010/main" val="2915755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7A981-EE49-4E01-9A67-EE4387D955A0}"/>
              </a:ext>
            </a:extLst>
          </p:cNvPr>
          <p:cNvSpPr>
            <a:spLocks noGrp="1"/>
          </p:cNvSpPr>
          <p:nvPr>
            <p:ph type="title"/>
          </p:nvPr>
        </p:nvSpPr>
        <p:spPr>
          <a:xfrm>
            <a:off x="838200" y="365125"/>
            <a:ext cx="10515600" cy="1325563"/>
          </a:xfrm>
        </p:spPr>
        <p:txBody>
          <a:bodyPr wrap="square" anchor="ctr">
            <a:normAutofit/>
          </a:bodyPr>
          <a:lstStyle/>
          <a:p>
            <a:pPr algn="ctr"/>
            <a:r>
              <a:rPr lang="nl-NL" dirty="0"/>
              <a:t>WIX - assessment</a:t>
            </a:r>
          </a:p>
        </p:txBody>
      </p:sp>
      <p:pic>
        <p:nvPicPr>
          <p:cNvPr id="4" name="Tijdelijke aanduiding voor inhoud 3" descr="Afbeelding met schermafbeelding&#10;&#10;Automatisch gegenereerde beschrijving">
            <a:extLst>
              <a:ext uri="{FF2B5EF4-FFF2-40B4-BE49-F238E27FC236}">
                <a16:creationId xmlns:a16="http://schemas.microsoft.com/office/drawing/2014/main" id="{2FAF9DD8-7A2C-4BEE-AF34-B35816CEEC7D}"/>
              </a:ext>
            </a:extLst>
          </p:cNvPr>
          <p:cNvPicPr>
            <a:picLocks noGrp="1" noChangeAspect="1"/>
          </p:cNvPicPr>
          <p:nvPr>
            <p:ph sz="half" idx="1"/>
          </p:nvPr>
        </p:nvPicPr>
        <p:blipFill>
          <a:blip r:embed="rId2"/>
          <a:stretch>
            <a:fillRect/>
          </a:stretch>
        </p:blipFill>
        <p:spPr>
          <a:xfrm>
            <a:off x="838200" y="2547143"/>
            <a:ext cx="4860925" cy="2697163"/>
          </a:xfrm>
          <a:prstGeom prst="rect">
            <a:avLst/>
          </a:prstGeom>
        </p:spPr>
      </p:pic>
      <p:pic>
        <p:nvPicPr>
          <p:cNvPr id="5" name="Afbeelding 4" descr="Afbeelding met schermafbeelding&#10;&#10;Automatisch gegenereerde beschrijving">
            <a:extLst>
              <a:ext uri="{FF2B5EF4-FFF2-40B4-BE49-F238E27FC236}">
                <a16:creationId xmlns:a16="http://schemas.microsoft.com/office/drawing/2014/main" id="{9914D2AB-1CB0-4263-8C09-4D6D8672C751}"/>
              </a:ext>
            </a:extLst>
          </p:cNvPr>
          <p:cNvPicPr>
            <a:picLocks noChangeAspect="1"/>
          </p:cNvPicPr>
          <p:nvPr/>
        </p:nvPicPr>
        <p:blipFill>
          <a:blip r:embed="rId3"/>
          <a:stretch>
            <a:fillRect/>
          </a:stretch>
        </p:blipFill>
        <p:spPr>
          <a:xfrm>
            <a:off x="5862637" y="2547143"/>
            <a:ext cx="5491163" cy="2697163"/>
          </a:xfrm>
          <a:prstGeom prst="rect">
            <a:avLst/>
          </a:prstGeom>
        </p:spPr>
      </p:pic>
      <p:sp>
        <p:nvSpPr>
          <p:cNvPr id="6" name="Tekstvak 5">
            <a:extLst>
              <a:ext uri="{FF2B5EF4-FFF2-40B4-BE49-F238E27FC236}">
                <a16:creationId xmlns:a16="http://schemas.microsoft.com/office/drawing/2014/main" id="{749560CE-E973-4F07-B549-6547ADBDDBDB}"/>
              </a:ext>
            </a:extLst>
          </p:cNvPr>
          <p:cNvSpPr txBox="1"/>
          <p:nvPr/>
        </p:nvSpPr>
        <p:spPr>
          <a:xfrm>
            <a:off x="504826" y="1472584"/>
            <a:ext cx="6286500" cy="646331"/>
          </a:xfrm>
          <a:prstGeom prst="rect">
            <a:avLst/>
          </a:prstGeom>
          <a:noFill/>
        </p:spPr>
        <p:txBody>
          <a:bodyPr wrap="square" rtlCol="0">
            <a:spAutoFit/>
          </a:bodyPr>
          <a:lstStyle/>
          <a:p>
            <a:pPr marL="285750" indent="-285750">
              <a:buFont typeface="Arial" panose="020B0604020202020204" pitchFamily="34" charset="0"/>
              <a:buChar char="•"/>
            </a:pPr>
            <a:r>
              <a:rPr lang="nl-NL" dirty="0"/>
              <a:t>Planning komt z.s.m. online. Zorg dat je alvast een start maakt met je presentatie, de vorm daarvan is vrij.</a:t>
            </a:r>
          </a:p>
        </p:txBody>
      </p:sp>
    </p:spTree>
    <p:extLst>
      <p:ext uri="{BB962C8B-B14F-4D97-AF65-F5344CB8AC3E}">
        <p14:creationId xmlns:p14="http://schemas.microsoft.com/office/powerpoint/2010/main" val="379997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CB38F-D477-4D00-8D17-921B4D92EFDE}"/>
              </a:ext>
            </a:extLst>
          </p:cNvPr>
          <p:cNvSpPr>
            <a:spLocks noGrp="1"/>
          </p:cNvSpPr>
          <p:nvPr>
            <p:ph type="title"/>
          </p:nvPr>
        </p:nvSpPr>
        <p:spPr/>
        <p:txBody>
          <a:bodyPr/>
          <a:lstStyle/>
          <a:p>
            <a:r>
              <a:rPr lang="nl-NL" dirty="0"/>
              <a:t>L&amp;O volgende week (maandag zijn we vrij)</a:t>
            </a:r>
          </a:p>
        </p:txBody>
      </p:sp>
      <p:sp>
        <p:nvSpPr>
          <p:cNvPr id="3" name="Tijdelijke aanduiding voor inhoud 2">
            <a:extLst>
              <a:ext uri="{FF2B5EF4-FFF2-40B4-BE49-F238E27FC236}">
                <a16:creationId xmlns:a16="http://schemas.microsoft.com/office/drawing/2014/main" id="{C26CFCED-603C-415F-89E6-EC49C2720650}"/>
              </a:ext>
            </a:extLst>
          </p:cNvPr>
          <p:cNvSpPr>
            <a:spLocks noGrp="1"/>
          </p:cNvSpPr>
          <p:nvPr>
            <p:ph sz="half" idx="1"/>
          </p:nvPr>
        </p:nvSpPr>
        <p:spPr/>
        <p:txBody>
          <a:bodyPr/>
          <a:lstStyle/>
          <a:p>
            <a:r>
              <a:rPr lang="nl-NL" dirty="0">
                <a:latin typeface="+mj-lt"/>
              </a:rPr>
              <a:t>Maak </a:t>
            </a:r>
            <a:r>
              <a:rPr lang="nl-NL" b="1" dirty="0">
                <a:latin typeface="+mj-lt"/>
              </a:rPr>
              <a:t>vóór dinsdag 2 juni </a:t>
            </a:r>
            <a:r>
              <a:rPr lang="nl-NL" dirty="0">
                <a:latin typeface="+mj-lt"/>
              </a:rPr>
              <a:t>hoofdstuk 2 van het document; Verantwoording leerdoelen + samenwerking</a:t>
            </a:r>
          </a:p>
          <a:p>
            <a:r>
              <a:rPr lang="nl-NL" b="1" dirty="0">
                <a:latin typeface="+mj-lt"/>
              </a:rPr>
              <a:t>Belangrijk hierbij </a:t>
            </a:r>
            <a:r>
              <a:rPr lang="nl-NL" dirty="0">
                <a:latin typeface="+mj-lt"/>
              </a:rPr>
              <a:t>is dat je feedback geeft op elkaars leerdoelen</a:t>
            </a:r>
          </a:p>
          <a:p>
            <a:r>
              <a:rPr lang="nl-NL" dirty="0">
                <a:latin typeface="+mj-lt"/>
              </a:rPr>
              <a:t>De planning volgt in jullie eigen klassen-kanaal</a:t>
            </a:r>
          </a:p>
        </p:txBody>
      </p:sp>
      <p:pic>
        <p:nvPicPr>
          <p:cNvPr id="4098" name="Picture 2" descr="Hard work Memes">
            <a:extLst>
              <a:ext uri="{FF2B5EF4-FFF2-40B4-BE49-F238E27FC236}">
                <a16:creationId xmlns:a16="http://schemas.microsoft.com/office/drawing/2014/main" id="{39852F3A-7B35-45E3-856E-FE682E63A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5" y="1881187"/>
            <a:ext cx="40957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ontour van geïmponeerd gezicht">
            <a:extLst>
              <a:ext uri="{FF2B5EF4-FFF2-40B4-BE49-F238E27FC236}">
                <a16:creationId xmlns:a16="http://schemas.microsoft.com/office/drawing/2014/main" id="{56CCEF06-73BD-4026-9658-DE94C70F3F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39400" y="570706"/>
            <a:ext cx="914400" cy="914400"/>
          </a:xfrm>
          <a:prstGeom prst="rect">
            <a:avLst/>
          </a:prstGeom>
        </p:spPr>
      </p:pic>
    </p:spTree>
    <p:extLst>
      <p:ext uri="{BB962C8B-B14F-4D97-AF65-F5344CB8AC3E}">
        <p14:creationId xmlns:p14="http://schemas.microsoft.com/office/powerpoint/2010/main" val="334356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p:cNvSpPr>
            <a:spLocks noGrp="1"/>
          </p:cNvSpPr>
          <p:nvPr>
            <p:ph idx="1"/>
          </p:nvPr>
        </p:nvSpPr>
        <p:spPr>
          <a:xfrm>
            <a:off x="838200" y="1825625"/>
            <a:ext cx="10515600" cy="2287806"/>
          </a:xfrm>
          <a:prstGeom prst="rect">
            <a:avLst/>
          </a:prstGeom>
        </p:spPr>
        <p:txBody>
          <a:bodyPr wrap="square">
            <a:spAutoFit/>
          </a:bodyPr>
          <a:lstStyle/>
          <a:p>
            <a:pPr lvl="1"/>
            <a:r>
              <a:rPr lang="nl-NL" sz="2800" dirty="0">
                <a:solidFill>
                  <a:schemeClr val="tx2">
                    <a:lumMod val="75000"/>
                  </a:schemeClr>
                </a:solidFill>
                <a:latin typeface="+mj-lt"/>
              </a:rPr>
              <a:t>Wat wil de gemeente met de Spoorzone?</a:t>
            </a:r>
          </a:p>
          <a:p>
            <a:pPr lvl="1"/>
            <a:r>
              <a:rPr lang="nl-NL" sz="2800" dirty="0">
                <a:solidFill>
                  <a:schemeClr val="tx2">
                    <a:lumMod val="75000"/>
                  </a:schemeClr>
                </a:solidFill>
                <a:latin typeface="+mj-lt"/>
              </a:rPr>
              <a:t>Wat wil de gemeente met de Hall of Fame?</a:t>
            </a:r>
          </a:p>
          <a:p>
            <a:pPr lvl="1"/>
            <a:r>
              <a:rPr lang="nl-NL" sz="2800" dirty="0">
                <a:solidFill>
                  <a:schemeClr val="tx2">
                    <a:lumMod val="75000"/>
                  </a:schemeClr>
                </a:solidFill>
                <a:latin typeface="+mj-lt"/>
              </a:rPr>
              <a:t>WIX assessment</a:t>
            </a:r>
          </a:p>
          <a:p>
            <a:pPr lvl="1"/>
            <a:r>
              <a:rPr lang="nl-NL" sz="2800" dirty="0">
                <a:solidFill>
                  <a:schemeClr val="tx2">
                    <a:lumMod val="75000"/>
                  </a:schemeClr>
                </a:solidFill>
                <a:latin typeface="+mj-lt"/>
              </a:rPr>
              <a:t>L&amp;O volgende week</a:t>
            </a:r>
          </a:p>
          <a:p>
            <a:pPr lvl="1"/>
            <a:endParaRPr lang="nl-NL" sz="2800" dirty="0">
              <a:latin typeface="+mj-lt"/>
            </a:endParaRPr>
          </a:p>
        </p:txBody>
      </p:sp>
      <p:sp>
        <p:nvSpPr>
          <p:cNvPr id="2" name="Titel 1"/>
          <p:cNvSpPr>
            <a:spLocks noGrp="1"/>
          </p:cNvSpPr>
          <p:nvPr>
            <p:ph type="title"/>
          </p:nvPr>
        </p:nvSpPr>
        <p:spPr/>
        <p:txBody>
          <a:bodyPr/>
          <a:lstStyle/>
          <a:p>
            <a:r>
              <a:rPr lang="nl-NL" b="1" dirty="0"/>
              <a:t>Agenda</a:t>
            </a:r>
          </a:p>
        </p:txBody>
      </p:sp>
    </p:spTree>
    <p:extLst>
      <p:ext uri="{BB962C8B-B14F-4D97-AF65-F5344CB8AC3E}">
        <p14:creationId xmlns:p14="http://schemas.microsoft.com/office/powerpoint/2010/main" val="83523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nSpc>
                <a:spcPct val="90000"/>
              </a:lnSpc>
              <a:spcAft>
                <a:spcPts val="600"/>
              </a:spcAft>
              <a:defRPr/>
            </a:pPr>
            <a:r>
              <a:rPr lang="nl-NL" sz="4400" b="1" kern="1200" dirty="0">
                <a:latin typeface="+mj-lt"/>
                <a:ea typeface="+mj-ea"/>
                <a:cs typeface="+mj-cs"/>
              </a:rPr>
              <a:t>Wat wil de gemeente met de Spoorzone?	</a:t>
            </a:r>
            <a:r>
              <a:rPr lang="nl-NL" sz="4400" kern="1200" dirty="0">
                <a:latin typeface="+mj-lt"/>
                <a:ea typeface="+mj-ea"/>
                <a:cs typeface="+mj-cs"/>
              </a:rPr>
              <a:t>	 </a:t>
            </a:r>
          </a:p>
        </p:txBody>
      </p:sp>
      <p:sp>
        <p:nvSpPr>
          <p:cNvPr id="2062" name="Content Placeholder 2">
            <a:extLst>
              <a:ext uri="{FF2B5EF4-FFF2-40B4-BE49-F238E27FC236}">
                <a16:creationId xmlns:a16="http://schemas.microsoft.com/office/drawing/2014/main" id="{90E6429A-9AA6-4CF5-9FC9-7A1E6DC8290A}"/>
              </a:ext>
            </a:extLst>
          </p:cNvPr>
          <p:cNvSpPr>
            <a:spLocks noGrp="1"/>
          </p:cNvSpPr>
          <p:nvPr>
            <p:ph sz="half" idx="1"/>
          </p:nvPr>
        </p:nvSpPr>
        <p:spPr>
          <a:xfrm>
            <a:off x="838200" y="1825625"/>
            <a:ext cx="5181600" cy="4351338"/>
          </a:xfrm>
        </p:spPr>
        <p:txBody>
          <a:bodyPr vert="horz" wrap="square" lIns="91440" tIns="45720" rIns="91440" bIns="45720" numCol="1" anchor="t" anchorCtr="0" compatLnSpc="1">
            <a:prstTxWarp prst="textNoShape">
              <a:avLst/>
            </a:prstTxWarp>
            <a:normAutofit/>
          </a:bodyPr>
          <a:lstStyle/>
          <a:p>
            <a:r>
              <a:rPr lang="nl-NL" dirty="0">
                <a:latin typeface="+mj-lt"/>
              </a:rPr>
              <a:t>Een nieuwe koers voor de spoorzone</a:t>
            </a:r>
          </a:p>
          <a:p>
            <a:r>
              <a:rPr lang="nl-NL" dirty="0">
                <a:latin typeface="+mj-lt"/>
              </a:rPr>
              <a:t>Het verhaal spoorzone 2030</a:t>
            </a:r>
          </a:p>
          <a:p>
            <a:endParaRPr lang="nl-NL" dirty="0"/>
          </a:p>
        </p:txBody>
      </p:sp>
      <p:pic>
        <p:nvPicPr>
          <p:cNvPr id="2050" name="Picture 2" descr="Bezoeken - Spoorzone013">
            <a:extLst>
              <a:ext uri="{FF2B5EF4-FFF2-40B4-BE49-F238E27FC236}">
                <a16:creationId xmlns:a16="http://schemas.microsoft.com/office/drawing/2014/main" id="{A0F05599-0D11-40A6-86CD-751F654590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5592" y="3429000"/>
            <a:ext cx="9068416" cy="233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18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066799" y="588907"/>
            <a:ext cx="10201275" cy="523220"/>
          </a:xfrm>
          <a:prstGeom prst="rect">
            <a:avLst/>
          </a:prstGeom>
          <a:noFill/>
        </p:spPr>
        <p:txBody>
          <a:bodyPr wrap="square">
            <a:spAutoFit/>
          </a:bodyPr>
          <a:lstStyle/>
          <a:p>
            <a:pPr fontAlgn="auto">
              <a:spcBef>
                <a:spcPts val="0"/>
              </a:spcBef>
              <a:spcAft>
                <a:spcPts val="0"/>
              </a:spcAft>
              <a:defRPr/>
            </a:pPr>
            <a:r>
              <a:rPr lang="nl-NL" sz="2800" b="1" dirty="0">
                <a:latin typeface="+mj-lt"/>
                <a:ea typeface="+mj-ea"/>
                <a:cs typeface="+mj-cs"/>
              </a:rPr>
              <a:t>Keuzes die de basis vormen voor de identiteit van de spoorzone</a:t>
            </a:r>
            <a:r>
              <a:rPr lang="en-US" sz="2800" dirty="0">
                <a:solidFill>
                  <a:schemeClr val="tx1">
                    <a:lumMod val="85000"/>
                    <a:lumOff val="15000"/>
                  </a:schemeClr>
                </a:solidFill>
                <a:latin typeface="Agency FB" pitchFamily="34" charset="0"/>
                <a:cs typeface="+mn-cs"/>
              </a:rPr>
              <a:t>	 </a:t>
            </a:r>
          </a:p>
        </p:txBody>
      </p:sp>
      <p:sp>
        <p:nvSpPr>
          <p:cNvPr id="2" name="Rechthoek 1">
            <a:extLst>
              <a:ext uri="{FF2B5EF4-FFF2-40B4-BE49-F238E27FC236}">
                <a16:creationId xmlns:a16="http://schemas.microsoft.com/office/drawing/2014/main" id="{EEF1F575-4905-4EEC-868C-09C0CE35B725}"/>
              </a:ext>
            </a:extLst>
          </p:cNvPr>
          <p:cNvSpPr/>
          <p:nvPr/>
        </p:nvSpPr>
        <p:spPr>
          <a:xfrm>
            <a:off x="1066799" y="1343710"/>
            <a:ext cx="6096000" cy="646331"/>
          </a:xfrm>
          <a:prstGeom prst="rect">
            <a:avLst/>
          </a:prstGeom>
        </p:spPr>
        <p:txBody>
          <a:bodyPr>
            <a:spAutoFit/>
          </a:bodyPr>
          <a:lstStyle/>
          <a:p>
            <a:r>
              <a:rPr lang="nl-NL" dirty="0">
                <a:solidFill>
                  <a:schemeClr val="accent6">
                    <a:lumMod val="60000"/>
                    <a:lumOff val="40000"/>
                  </a:schemeClr>
                </a:solidFill>
                <a:latin typeface="+mj-lt"/>
              </a:rPr>
              <a:t>Hergebruiken van het erfgoed voor uiteenlopende gebruikers en functies;</a:t>
            </a:r>
          </a:p>
        </p:txBody>
      </p:sp>
      <p:sp>
        <p:nvSpPr>
          <p:cNvPr id="3" name="Rechthoek 2">
            <a:extLst>
              <a:ext uri="{FF2B5EF4-FFF2-40B4-BE49-F238E27FC236}">
                <a16:creationId xmlns:a16="http://schemas.microsoft.com/office/drawing/2014/main" id="{5A2BC022-274F-4DA6-A094-DA44E1847625}"/>
              </a:ext>
            </a:extLst>
          </p:cNvPr>
          <p:cNvSpPr/>
          <p:nvPr/>
        </p:nvSpPr>
        <p:spPr>
          <a:xfrm>
            <a:off x="1066799" y="2358420"/>
            <a:ext cx="6096000" cy="646331"/>
          </a:xfrm>
          <a:prstGeom prst="rect">
            <a:avLst/>
          </a:prstGeom>
        </p:spPr>
        <p:txBody>
          <a:bodyPr>
            <a:spAutoFit/>
          </a:bodyPr>
          <a:lstStyle/>
          <a:p>
            <a:r>
              <a:rPr lang="nl-NL" dirty="0">
                <a:solidFill>
                  <a:schemeClr val="accent6"/>
                </a:solidFill>
                <a:latin typeface="+mj-lt"/>
              </a:rPr>
              <a:t>Behouden van het industriële karakter: rauw, stoer en ongepolijst;</a:t>
            </a:r>
          </a:p>
        </p:txBody>
      </p:sp>
      <p:sp>
        <p:nvSpPr>
          <p:cNvPr id="5" name="Rechthoek 4">
            <a:extLst>
              <a:ext uri="{FF2B5EF4-FFF2-40B4-BE49-F238E27FC236}">
                <a16:creationId xmlns:a16="http://schemas.microsoft.com/office/drawing/2014/main" id="{37A6E00F-909D-4DFD-AE06-9AC3E750BC5A}"/>
              </a:ext>
            </a:extLst>
          </p:cNvPr>
          <p:cNvSpPr/>
          <p:nvPr/>
        </p:nvSpPr>
        <p:spPr>
          <a:xfrm>
            <a:off x="1066799" y="3244334"/>
            <a:ext cx="5462265" cy="369332"/>
          </a:xfrm>
          <a:prstGeom prst="rect">
            <a:avLst/>
          </a:prstGeom>
        </p:spPr>
        <p:txBody>
          <a:bodyPr wrap="none">
            <a:spAutoFit/>
          </a:bodyPr>
          <a:lstStyle/>
          <a:p>
            <a:r>
              <a:rPr lang="nl-NL" dirty="0">
                <a:solidFill>
                  <a:schemeClr val="accent5"/>
                </a:solidFill>
                <a:latin typeface="+mj-lt"/>
              </a:rPr>
              <a:t>Tijd en ruimte geven aan de vorming van de broedplaats;</a:t>
            </a:r>
          </a:p>
        </p:txBody>
      </p:sp>
      <p:sp>
        <p:nvSpPr>
          <p:cNvPr id="7" name="Rechthoek 6">
            <a:extLst>
              <a:ext uri="{FF2B5EF4-FFF2-40B4-BE49-F238E27FC236}">
                <a16:creationId xmlns:a16="http://schemas.microsoft.com/office/drawing/2014/main" id="{67E6160F-9C0B-4252-9057-AEDC9908DCAF}"/>
              </a:ext>
            </a:extLst>
          </p:cNvPr>
          <p:cNvSpPr/>
          <p:nvPr/>
        </p:nvSpPr>
        <p:spPr>
          <a:xfrm>
            <a:off x="1066799" y="3979038"/>
            <a:ext cx="6096000" cy="369332"/>
          </a:xfrm>
          <a:prstGeom prst="rect">
            <a:avLst/>
          </a:prstGeom>
        </p:spPr>
        <p:txBody>
          <a:bodyPr>
            <a:spAutoFit/>
          </a:bodyPr>
          <a:lstStyle/>
          <a:p>
            <a:r>
              <a:rPr lang="nl-NL" dirty="0">
                <a:solidFill>
                  <a:schemeClr val="accent4"/>
                </a:solidFill>
                <a:latin typeface="+mj-lt"/>
              </a:rPr>
              <a:t>Ruimte bieden aan startups, ondernemerschap en onderwijs; </a:t>
            </a:r>
          </a:p>
        </p:txBody>
      </p:sp>
      <p:sp>
        <p:nvSpPr>
          <p:cNvPr id="10" name="Rechthoek 9">
            <a:extLst>
              <a:ext uri="{FF2B5EF4-FFF2-40B4-BE49-F238E27FC236}">
                <a16:creationId xmlns:a16="http://schemas.microsoft.com/office/drawing/2014/main" id="{819B2DE2-5698-4B2E-94BB-2893E437C926}"/>
              </a:ext>
            </a:extLst>
          </p:cNvPr>
          <p:cNvSpPr/>
          <p:nvPr/>
        </p:nvSpPr>
        <p:spPr>
          <a:xfrm>
            <a:off x="1066799" y="4999907"/>
            <a:ext cx="7093865" cy="923330"/>
          </a:xfrm>
          <a:prstGeom prst="rect">
            <a:avLst/>
          </a:prstGeom>
        </p:spPr>
        <p:txBody>
          <a:bodyPr wrap="none">
            <a:spAutoFit/>
          </a:bodyPr>
          <a:lstStyle/>
          <a:p>
            <a:r>
              <a:rPr lang="nl-NL" b="1" dirty="0">
                <a:solidFill>
                  <a:schemeClr val="accent3"/>
                </a:solidFill>
                <a:latin typeface="+mj-lt"/>
              </a:rPr>
              <a:t>Brandpunt worden van de stedelijke kenniseconomie</a:t>
            </a:r>
            <a:r>
              <a:rPr lang="nl-NL" dirty="0">
                <a:solidFill>
                  <a:schemeClr val="accent3"/>
                </a:solidFill>
                <a:latin typeface="+mj-lt"/>
              </a:rPr>
              <a:t>; </a:t>
            </a:r>
            <a:br>
              <a:rPr lang="nl-NL" dirty="0">
                <a:solidFill>
                  <a:schemeClr val="accent3"/>
                </a:solidFill>
                <a:latin typeface="+mj-lt"/>
              </a:rPr>
            </a:br>
            <a:r>
              <a:rPr lang="nl-NL" dirty="0">
                <a:solidFill>
                  <a:schemeClr val="accent3"/>
                </a:solidFill>
                <a:latin typeface="+mj-lt"/>
              </a:rPr>
              <a:t>met name het ontwikkelen van het innovatiedistrict Spoorzone (met onder</a:t>
            </a:r>
            <a:br>
              <a:rPr lang="nl-NL" dirty="0">
                <a:solidFill>
                  <a:schemeClr val="accent3"/>
                </a:solidFill>
                <a:latin typeface="+mj-lt"/>
              </a:rPr>
            </a:br>
            <a:r>
              <a:rPr lang="nl-NL" dirty="0">
                <a:solidFill>
                  <a:schemeClr val="accent3"/>
                </a:solidFill>
                <a:latin typeface="+mj-lt"/>
              </a:rPr>
              <a:t>ander </a:t>
            </a:r>
            <a:r>
              <a:rPr lang="nl-NL" dirty="0" err="1">
                <a:solidFill>
                  <a:schemeClr val="accent3"/>
                </a:solidFill>
                <a:latin typeface="+mj-lt"/>
              </a:rPr>
              <a:t>Mindlabs</a:t>
            </a:r>
            <a:r>
              <a:rPr lang="nl-NL" dirty="0">
                <a:solidFill>
                  <a:schemeClr val="accent3"/>
                </a:solidFill>
                <a:latin typeface="+mj-lt"/>
              </a:rPr>
              <a:t>, Station 88 en </a:t>
            </a:r>
            <a:r>
              <a:rPr lang="nl-NL" dirty="0" err="1">
                <a:solidFill>
                  <a:schemeClr val="accent3"/>
                </a:solidFill>
                <a:latin typeface="+mj-lt"/>
              </a:rPr>
              <a:t>Lochal</a:t>
            </a:r>
            <a:r>
              <a:rPr lang="nl-NL" dirty="0">
                <a:solidFill>
                  <a:schemeClr val="accent3"/>
                </a:solidFill>
                <a:latin typeface="+mj-lt"/>
              </a:rPr>
              <a:t>)</a:t>
            </a:r>
          </a:p>
        </p:txBody>
      </p:sp>
      <p:pic>
        <p:nvPicPr>
          <p:cNvPr id="3074" name="Picture 2" descr="Koersdocument Spoorzone - Spoorzone013">
            <a:extLst>
              <a:ext uri="{FF2B5EF4-FFF2-40B4-BE49-F238E27FC236}">
                <a16:creationId xmlns:a16="http://schemas.microsoft.com/office/drawing/2014/main" id="{D4A8DFF4-4A60-4823-9B74-52FCF0D97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541" y="1486665"/>
            <a:ext cx="4901140" cy="3467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6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066799" y="579382"/>
            <a:ext cx="10201275" cy="954107"/>
          </a:xfrm>
          <a:prstGeom prst="rect">
            <a:avLst/>
          </a:prstGeom>
          <a:noFill/>
        </p:spPr>
        <p:txBody>
          <a:bodyPr wrap="square">
            <a:spAutoFit/>
          </a:bodyPr>
          <a:lstStyle/>
          <a:p>
            <a:pPr fontAlgn="auto">
              <a:spcBef>
                <a:spcPts val="0"/>
              </a:spcBef>
              <a:spcAft>
                <a:spcPts val="0"/>
              </a:spcAft>
              <a:defRPr/>
            </a:pPr>
            <a:r>
              <a:rPr lang="nl-NL" sz="2800" b="1" dirty="0">
                <a:latin typeface="+mj-lt"/>
                <a:ea typeface="+mj-ea"/>
                <a:cs typeface="+mj-cs"/>
              </a:rPr>
              <a:t>Keuzes die de basis vormen voor de identiteit van de spoorzone(2)</a:t>
            </a:r>
            <a:r>
              <a:rPr lang="en-US" sz="2800" dirty="0">
                <a:solidFill>
                  <a:schemeClr val="tx1">
                    <a:lumMod val="85000"/>
                    <a:lumOff val="15000"/>
                  </a:schemeClr>
                </a:solidFill>
                <a:latin typeface="Agency FB" pitchFamily="34" charset="0"/>
                <a:cs typeface="+mn-cs"/>
              </a:rPr>
              <a:t>	 </a:t>
            </a:r>
          </a:p>
        </p:txBody>
      </p:sp>
      <p:sp>
        <p:nvSpPr>
          <p:cNvPr id="6" name="Rechthoek 5">
            <a:extLst>
              <a:ext uri="{FF2B5EF4-FFF2-40B4-BE49-F238E27FC236}">
                <a16:creationId xmlns:a16="http://schemas.microsoft.com/office/drawing/2014/main" id="{92ACF020-F044-4667-B834-4C88D0652756}"/>
              </a:ext>
            </a:extLst>
          </p:cNvPr>
          <p:cNvSpPr/>
          <p:nvPr/>
        </p:nvSpPr>
        <p:spPr>
          <a:xfrm>
            <a:off x="1066799" y="1391335"/>
            <a:ext cx="9058276" cy="369332"/>
          </a:xfrm>
          <a:prstGeom prst="rect">
            <a:avLst/>
          </a:prstGeom>
        </p:spPr>
        <p:txBody>
          <a:bodyPr wrap="square">
            <a:spAutoFit/>
          </a:bodyPr>
          <a:lstStyle/>
          <a:p>
            <a:r>
              <a:rPr lang="nl-NL" dirty="0">
                <a:solidFill>
                  <a:schemeClr val="accent3">
                    <a:lumMod val="50000"/>
                  </a:schemeClr>
                </a:solidFill>
                <a:latin typeface="+mj-lt"/>
              </a:rPr>
              <a:t>Creëren van een inclusieve en gevarieerde mix van doelgroepen en woonmilieus;</a:t>
            </a:r>
          </a:p>
        </p:txBody>
      </p:sp>
      <p:sp>
        <p:nvSpPr>
          <p:cNvPr id="8" name="Rechthoek 7">
            <a:extLst>
              <a:ext uri="{FF2B5EF4-FFF2-40B4-BE49-F238E27FC236}">
                <a16:creationId xmlns:a16="http://schemas.microsoft.com/office/drawing/2014/main" id="{9331ECF9-71EA-4BE6-AEAE-71096777ED0F}"/>
              </a:ext>
            </a:extLst>
          </p:cNvPr>
          <p:cNvSpPr/>
          <p:nvPr/>
        </p:nvSpPr>
        <p:spPr>
          <a:xfrm>
            <a:off x="1066799" y="1986260"/>
            <a:ext cx="9305926" cy="646331"/>
          </a:xfrm>
          <a:prstGeom prst="rect">
            <a:avLst/>
          </a:prstGeom>
        </p:spPr>
        <p:txBody>
          <a:bodyPr wrap="square">
            <a:spAutoFit/>
          </a:bodyPr>
          <a:lstStyle/>
          <a:p>
            <a:r>
              <a:rPr lang="nl-NL" dirty="0">
                <a:solidFill>
                  <a:schemeClr val="accent3">
                    <a:lumMod val="75000"/>
                  </a:schemeClr>
                </a:solidFill>
                <a:latin typeface="+mj-lt"/>
              </a:rPr>
              <a:t>Bieden van plekken voor ontmoetingen en interactie, zowel in de buitenruimte als in binnentuinen en in gebouwen; </a:t>
            </a:r>
          </a:p>
        </p:txBody>
      </p:sp>
      <p:sp>
        <p:nvSpPr>
          <p:cNvPr id="9" name="Rechthoek 8">
            <a:extLst>
              <a:ext uri="{FF2B5EF4-FFF2-40B4-BE49-F238E27FC236}">
                <a16:creationId xmlns:a16="http://schemas.microsoft.com/office/drawing/2014/main" id="{59F3F29E-FBA4-40F5-AFE8-3A7BE3D67065}"/>
              </a:ext>
            </a:extLst>
          </p:cNvPr>
          <p:cNvSpPr/>
          <p:nvPr/>
        </p:nvSpPr>
        <p:spPr>
          <a:xfrm>
            <a:off x="1066798" y="2858184"/>
            <a:ext cx="9525001" cy="646331"/>
          </a:xfrm>
          <a:prstGeom prst="rect">
            <a:avLst/>
          </a:prstGeom>
        </p:spPr>
        <p:txBody>
          <a:bodyPr wrap="square">
            <a:spAutoFit/>
          </a:bodyPr>
          <a:lstStyle/>
          <a:p>
            <a:r>
              <a:rPr lang="nl-NL" dirty="0">
                <a:solidFill>
                  <a:schemeClr val="accent3">
                    <a:lumMod val="60000"/>
                    <a:lumOff val="40000"/>
                  </a:schemeClr>
                </a:solidFill>
                <a:latin typeface="+mj-lt"/>
              </a:rPr>
              <a:t>Bieden van een alternatieve bestemming ten opzichte van de binnenstad en de Piushaven, met passende stadscultuur, horeca en  publieksevenementen;</a:t>
            </a:r>
          </a:p>
        </p:txBody>
      </p:sp>
      <p:sp>
        <p:nvSpPr>
          <p:cNvPr id="11" name="Rechthoek 10">
            <a:extLst>
              <a:ext uri="{FF2B5EF4-FFF2-40B4-BE49-F238E27FC236}">
                <a16:creationId xmlns:a16="http://schemas.microsoft.com/office/drawing/2014/main" id="{2EF87C0F-8F9C-47FF-9ED0-6B2574FF012E}"/>
              </a:ext>
            </a:extLst>
          </p:cNvPr>
          <p:cNvSpPr/>
          <p:nvPr/>
        </p:nvSpPr>
        <p:spPr>
          <a:xfrm>
            <a:off x="1066797" y="3777049"/>
            <a:ext cx="9525001" cy="369332"/>
          </a:xfrm>
          <a:prstGeom prst="rect">
            <a:avLst/>
          </a:prstGeom>
        </p:spPr>
        <p:txBody>
          <a:bodyPr wrap="square">
            <a:spAutoFit/>
          </a:bodyPr>
          <a:lstStyle/>
          <a:p>
            <a:r>
              <a:rPr lang="nl-NL" dirty="0">
                <a:solidFill>
                  <a:schemeClr val="accent3">
                    <a:lumMod val="40000"/>
                    <a:lumOff val="60000"/>
                  </a:schemeClr>
                </a:solidFill>
                <a:latin typeface="+mj-lt"/>
              </a:rPr>
              <a:t>Creëren van een gezonde en duurzame leefomgeving en bijpassend mobiliteitsconcept; </a:t>
            </a:r>
          </a:p>
        </p:txBody>
      </p:sp>
      <p:sp>
        <p:nvSpPr>
          <p:cNvPr id="12" name="Rechthoek 11">
            <a:extLst>
              <a:ext uri="{FF2B5EF4-FFF2-40B4-BE49-F238E27FC236}">
                <a16:creationId xmlns:a16="http://schemas.microsoft.com/office/drawing/2014/main" id="{7F2DD1CA-9E11-4599-B128-78A168263C00}"/>
              </a:ext>
            </a:extLst>
          </p:cNvPr>
          <p:cNvSpPr/>
          <p:nvPr/>
        </p:nvSpPr>
        <p:spPr>
          <a:xfrm>
            <a:off x="1066797" y="4325807"/>
            <a:ext cx="6096000" cy="646331"/>
          </a:xfrm>
          <a:prstGeom prst="rect">
            <a:avLst/>
          </a:prstGeom>
        </p:spPr>
        <p:txBody>
          <a:bodyPr>
            <a:spAutoFit/>
          </a:bodyPr>
          <a:lstStyle/>
          <a:p>
            <a:r>
              <a:rPr lang="nl-NL" dirty="0">
                <a:solidFill>
                  <a:schemeClr val="accent4">
                    <a:lumMod val="75000"/>
                  </a:schemeClr>
                </a:solidFill>
                <a:latin typeface="+mj-lt"/>
              </a:rPr>
              <a:t>Verbinden met de binnenstad, het museumkwartier en de universiteitscampus. </a:t>
            </a:r>
          </a:p>
        </p:txBody>
      </p:sp>
      <p:pic>
        <p:nvPicPr>
          <p:cNvPr id="14" name="Graphic 13" descr="Architectuur">
            <a:extLst>
              <a:ext uri="{FF2B5EF4-FFF2-40B4-BE49-F238E27FC236}">
                <a16:creationId xmlns:a16="http://schemas.microsoft.com/office/drawing/2014/main" id="{5C247018-E0AB-4965-84C4-5B1B243883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53175" y="4958237"/>
            <a:ext cx="914400" cy="914400"/>
          </a:xfrm>
          <a:prstGeom prst="rect">
            <a:avLst/>
          </a:prstGeom>
        </p:spPr>
      </p:pic>
      <p:pic>
        <p:nvPicPr>
          <p:cNvPr id="16" name="Graphic 15" descr="Brainstormen">
            <a:extLst>
              <a:ext uri="{FF2B5EF4-FFF2-40B4-BE49-F238E27FC236}">
                <a16:creationId xmlns:a16="http://schemas.microsoft.com/office/drawing/2014/main" id="{0B41B597-D7D0-4353-B9A8-795490DC2B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7575" y="4958237"/>
            <a:ext cx="914400" cy="914400"/>
          </a:xfrm>
          <a:prstGeom prst="rect">
            <a:avLst/>
          </a:prstGeom>
        </p:spPr>
      </p:pic>
      <p:pic>
        <p:nvPicPr>
          <p:cNvPr id="18" name="Graphic 17" descr="Aspiratie">
            <a:extLst>
              <a:ext uri="{FF2B5EF4-FFF2-40B4-BE49-F238E27FC236}">
                <a16:creationId xmlns:a16="http://schemas.microsoft.com/office/drawing/2014/main" id="{13CDFA48-5E2E-408A-B52F-E457D500F75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20050" y="4972138"/>
            <a:ext cx="914400" cy="914400"/>
          </a:xfrm>
          <a:prstGeom prst="rect">
            <a:avLst/>
          </a:prstGeom>
        </p:spPr>
      </p:pic>
      <p:pic>
        <p:nvPicPr>
          <p:cNvPr id="22" name="Graphic 21" descr="Directiekamer">
            <a:extLst>
              <a:ext uri="{FF2B5EF4-FFF2-40B4-BE49-F238E27FC236}">
                <a16:creationId xmlns:a16="http://schemas.microsoft.com/office/drawing/2014/main" id="{09797469-C455-4192-B42F-759696D558C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53600" y="4972138"/>
            <a:ext cx="914400" cy="914400"/>
          </a:xfrm>
          <a:prstGeom prst="rect">
            <a:avLst/>
          </a:prstGeom>
        </p:spPr>
      </p:pic>
      <p:pic>
        <p:nvPicPr>
          <p:cNvPr id="24" name="Graphic 23" descr="Ui Ux">
            <a:extLst>
              <a:ext uri="{FF2B5EF4-FFF2-40B4-BE49-F238E27FC236}">
                <a16:creationId xmlns:a16="http://schemas.microsoft.com/office/drawing/2014/main" id="{3EFF94B0-D1AC-4D25-AF72-82AFBFB1F6A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81626" y="5009465"/>
            <a:ext cx="914400" cy="914400"/>
          </a:xfrm>
          <a:prstGeom prst="rect">
            <a:avLst/>
          </a:prstGeom>
        </p:spPr>
      </p:pic>
      <p:pic>
        <p:nvPicPr>
          <p:cNvPr id="26" name="Graphic 25" descr="Wereldbol: Afrika en Europa">
            <a:extLst>
              <a:ext uri="{FF2B5EF4-FFF2-40B4-BE49-F238E27FC236}">
                <a16:creationId xmlns:a16="http://schemas.microsoft.com/office/drawing/2014/main" id="{5AFA93ED-36C7-4114-8AAB-46F6672C38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91798" y="4958237"/>
            <a:ext cx="914400" cy="914400"/>
          </a:xfrm>
          <a:prstGeom prst="rect">
            <a:avLst/>
          </a:prstGeom>
        </p:spPr>
      </p:pic>
      <p:pic>
        <p:nvPicPr>
          <p:cNvPr id="28" name="Graphic 27" descr="Proost">
            <a:extLst>
              <a:ext uri="{FF2B5EF4-FFF2-40B4-BE49-F238E27FC236}">
                <a16:creationId xmlns:a16="http://schemas.microsoft.com/office/drawing/2014/main" id="{8C67D43C-6164-4ECA-BC1D-E94FCEA180B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62998" y="4986039"/>
            <a:ext cx="914400" cy="914400"/>
          </a:xfrm>
          <a:prstGeom prst="rect">
            <a:avLst/>
          </a:prstGeom>
        </p:spPr>
      </p:pic>
    </p:spTree>
    <p:extLst>
      <p:ext uri="{BB962C8B-B14F-4D97-AF65-F5344CB8AC3E}">
        <p14:creationId xmlns:p14="http://schemas.microsoft.com/office/powerpoint/2010/main" val="2662254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1066799" y="551289"/>
            <a:ext cx="9763125" cy="1446550"/>
          </a:xfrm>
          <a:prstGeom prst="rect">
            <a:avLst/>
          </a:prstGeom>
          <a:noFill/>
        </p:spPr>
        <p:txBody>
          <a:bodyPr wrap="square">
            <a:spAutoFit/>
          </a:bodyPr>
          <a:lstStyle/>
          <a:p>
            <a:pPr fontAlgn="auto">
              <a:spcBef>
                <a:spcPts val="0"/>
              </a:spcBef>
              <a:spcAft>
                <a:spcPts val="0"/>
              </a:spcAft>
              <a:defRPr/>
            </a:pPr>
            <a:r>
              <a:rPr lang="nl-NL" sz="4400" b="1" dirty="0">
                <a:latin typeface="+mj-lt"/>
                <a:ea typeface="+mj-ea"/>
                <a:cs typeface="+mj-cs"/>
              </a:rPr>
              <a:t>Wat wil de gemeente met de Hall of Fame?</a:t>
            </a:r>
            <a:r>
              <a:rPr lang="en-US" sz="4400" b="1" dirty="0">
                <a:latin typeface="+mj-lt"/>
                <a:ea typeface="+mj-ea"/>
                <a:cs typeface="+mj-cs"/>
              </a:rPr>
              <a:t>	</a:t>
            </a:r>
            <a:r>
              <a:rPr lang="en-US" sz="3600" dirty="0">
                <a:solidFill>
                  <a:schemeClr val="tx1">
                    <a:lumMod val="85000"/>
                    <a:lumOff val="15000"/>
                  </a:schemeClr>
                </a:solidFill>
                <a:latin typeface="Agency FB" pitchFamily="34" charset="0"/>
                <a:cs typeface="+mn-cs"/>
              </a:rPr>
              <a:t>	</a:t>
            </a:r>
            <a:r>
              <a:rPr lang="en-US" sz="2800" dirty="0">
                <a:solidFill>
                  <a:schemeClr val="tx1">
                    <a:lumMod val="85000"/>
                    <a:lumOff val="15000"/>
                  </a:schemeClr>
                </a:solidFill>
                <a:latin typeface="Agency FB" pitchFamily="34" charset="0"/>
                <a:cs typeface="+mn-cs"/>
              </a:rPr>
              <a:t> </a:t>
            </a:r>
          </a:p>
        </p:txBody>
      </p:sp>
      <p:sp>
        <p:nvSpPr>
          <p:cNvPr id="2" name="Rechthoek 1"/>
          <p:cNvSpPr/>
          <p:nvPr/>
        </p:nvSpPr>
        <p:spPr>
          <a:xfrm>
            <a:off x="832955" y="1369189"/>
            <a:ext cx="10526089" cy="3477875"/>
          </a:xfrm>
          <a:prstGeom prst="rect">
            <a:avLst/>
          </a:prstGeom>
        </p:spPr>
        <p:txBody>
          <a:bodyPr wrap="square">
            <a:spAutoFit/>
          </a:bodyPr>
          <a:lstStyle/>
          <a:p>
            <a:pPr marL="285750" indent="-285750" algn="just">
              <a:buFont typeface="Arial" panose="020B0604020202020204" pitchFamily="34" charset="0"/>
              <a:buChar char="•"/>
            </a:pPr>
            <a:r>
              <a:rPr lang="nl-NL" sz="2000" b="1" dirty="0">
                <a:solidFill>
                  <a:schemeClr val="accent3"/>
                </a:solidFill>
                <a:latin typeface="+mj-lt"/>
              </a:rPr>
              <a:t>Het complex van de Hall of Fame, Wagenmakerij en Koepelhal vormt een samenhangend gebied binnen de Spoorzone</a:t>
            </a:r>
          </a:p>
          <a:p>
            <a:pPr algn="just"/>
            <a:endParaRPr lang="nl-NL" sz="2000" b="1" dirty="0">
              <a:latin typeface="+mj-lt"/>
            </a:endParaRPr>
          </a:p>
          <a:p>
            <a:pPr marL="285750" indent="-285750" algn="just">
              <a:buFont typeface="Arial" panose="020B0604020202020204" pitchFamily="34" charset="0"/>
              <a:buChar char="•"/>
            </a:pPr>
            <a:r>
              <a:rPr lang="nl-NL" sz="2000" b="1" dirty="0">
                <a:solidFill>
                  <a:schemeClr val="accent2"/>
                </a:solidFill>
                <a:latin typeface="+mj-lt"/>
              </a:rPr>
              <a:t>Dit deelgebied krijgt in de fasering pas later in de tijd een ‘definitieve’ bestemming. In de tussentijd kunnen deze ruimtes voor tijdelijke functies en evenementen worden gebruikt (zoals dat tot nu ook het geval is geweest). </a:t>
            </a:r>
          </a:p>
          <a:p>
            <a:pPr marL="285750" indent="-285750" algn="just">
              <a:buFont typeface="Arial" panose="020B0604020202020204" pitchFamily="34" charset="0"/>
              <a:buChar char="•"/>
            </a:pPr>
            <a:endParaRPr lang="nl-NL" sz="2000" b="1" dirty="0">
              <a:latin typeface="+mj-lt"/>
            </a:endParaRPr>
          </a:p>
          <a:p>
            <a:pPr marL="285750" indent="-285750" algn="just">
              <a:buFont typeface="Arial" panose="020B0604020202020204" pitchFamily="34" charset="0"/>
              <a:buChar char="•"/>
            </a:pPr>
            <a:r>
              <a:rPr lang="nl-NL" sz="2000" b="1" dirty="0">
                <a:solidFill>
                  <a:schemeClr val="accent1"/>
                </a:solidFill>
                <a:latin typeface="+mj-lt"/>
              </a:rPr>
              <a:t>Onderzocht wordt op welke wijze de Hall of Fame als ontmoetingsplek voor jongeren een definitieve plek in de Spoorzone kan krijgen. In aansluiting op de Hall of Fame en de jongerencultuur wordt </a:t>
            </a:r>
            <a:r>
              <a:rPr lang="nl-NL" sz="2000" b="1" dirty="0" err="1">
                <a:solidFill>
                  <a:schemeClr val="accent1"/>
                </a:solidFill>
                <a:latin typeface="+mj-lt"/>
              </a:rPr>
              <a:t>urban</a:t>
            </a:r>
            <a:r>
              <a:rPr lang="nl-NL" sz="2000" b="1" dirty="0">
                <a:solidFill>
                  <a:schemeClr val="accent1"/>
                </a:solidFill>
                <a:latin typeface="+mj-lt"/>
              </a:rPr>
              <a:t> </a:t>
            </a:r>
            <a:r>
              <a:rPr lang="nl-NL" sz="2000" b="1" dirty="0" err="1">
                <a:solidFill>
                  <a:schemeClr val="accent1"/>
                </a:solidFill>
                <a:latin typeface="+mj-lt"/>
              </a:rPr>
              <a:t>sports</a:t>
            </a:r>
            <a:r>
              <a:rPr lang="nl-NL" sz="2000" b="1" dirty="0">
                <a:solidFill>
                  <a:schemeClr val="accent1"/>
                </a:solidFill>
                <a:latin typeface="+mj-lt"/>
              </a:rPr>
              <a:t> als een interessante functie gezien. Er is potentieel in de buitenruimte van de Locomotiefboulevard om hier ook buitenelementen te voorzien.</a:t>
            </a:r>
          </a:p>
        </p:txBody>
      </p:sp>
    </p:spTree>
    <p:extLst>
      <p:ext uri="{BB962C8B-B14F-4D97-AF65-F5344CB8AC3E}">
        <p14:creationId xmlns:p14="http://schemas.microsoft.com/office/powerpoint/2010/main" val="366786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502A54F-7A9A-4FED-A315-6536C89F78BE}"/>
              </a:ext>
            </a:extLst>
          </p:cNvPr>
          <p:cNvSpPr>
            <a:spLocks noGrp="1"/>
          </p:cNvSpPr>
          <p:nvPr>
            <p:ph type="title"/>
          </p:nvPr>
        </p:nvSpPr>
        <p:spPr>
          <a:xfrm>
            <a:off x="1200150" y="355600"/>
            <a:ext cx="10515600" cy="1325563"/>
          </a:xfrm>
        </p:spPr>
        <p:txBody>
          <a:bodyPr/>
          <a:lstStyle/>
          <a:p>
            <a:r>
              <a:rPr lang="en-US" dirty="0"/>
              <a:t>Hall of Fame/ </a:t>
            </a:r>
            <a:r>
              <a:rPr lang="en-US" dirty="0" err="1"/>
              <a:t>Wagenmakerij</a:t>
            </a:r>
            <a:r>
              <a:rPr lang="en-US" dirty="0"/>
              <a:t>/ </a:t>
            </a:r>
            <a:r>
              <a:rPr lang="en-US" dirty="0" err="1"/>
              <a:t>Koepelhal</a:t>
            </a:r>
            <a:endParaRPr lang="en-US" dirty="0"/>
          </a:p>
        </p:txBody>
      </p:sp>
      <p:pic>
        <p:nvPicPr>
          <p:cNvPr id="4" name="Afbeelding 3">
            <a:extLst>
              <a:ext uri="{FF2B5EF4-FFF2-40B4-BE49-F238E27FC236}">
                <a16:creationId xmlns:a16="http://schemas.microsoft.com/office/drawing/2014/main" id="{F96D0CE0-7F64-4141-A090-695E66041108}"/>
              </a:ext>
            </a:extLst>
          </p:cNvPr>
          <p:cNvPicPr>
            <a:picLocks noChangeAspect="1"/>
          </p:cNvPicPr>
          <p:nvPr/>
        </p:nvPicPr>
        <p:blipFill>
          <a:blip r:embed="rId2"/>
          <a:stretch>
            <a:fillRect/>
          </a:stretch>
        </p:blipFill>
        <p:spPr>
          <a:xfrm>
            <a:off x="3344360" y="1433829"/>
            <a:ext cx="4561389" cy="4642637"/>
          </a:xfrm>
          <a:prstGeom prst="rect">
            <a:avLst/>
          </a:prstGeom>
          <a:noFill/>
        </p:spPr>
      </p:pic>
    </p:spTree>
    <p:extLst>
      <p:ext uri="{BB962C8B-B14F-4D97-AF65-F5344CB8AC3E}">
        <p14:creationId xmlns:p14="http://schemas.microsoft.com/office/powerpoint/2010/main" val="52501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838200" y="462877"/>
            <a:ext cx="7139940" cy="769441"/>
          </a:xfrm>
          <a:prstGeom prst="rect">
            <a:avLst/>
          </a:prstGeom>
          <a:noFill/>
        </p:spPr>
        <p:txBody>
          <a:bodyPr wrap="square">
            <a:spAutoFit/>
          </a:bodyPr>
          <a:lstStyle/>
          <a:p>
            <a:pPr fontAlgn="auto">
              <a:spcBef>
                <a:spcPts val="0"/>
              </a:spcBef>
              <a:spcAft>
                <a:spcPts val="0"/>
              </a:spcAft>
              <a:defRPr/>
            </a:pPr>
            <a:r>
              <a:rPr lang="nl-NL" sz="4400" b="1" dirty="0">
                <a:solidFill>
                  <a:srgbClr val="00B050"/>
                </a:solidFill>
                <a:latin typeface="+mj-lt"/>
                <a:ea typeface="+mj-ea"/>
                <a:cs typeface="+mj-cs"/>
              </a:rPr>
              <a:t>Wensen van de opdrachtgever</a:t>
            </a:r>
            <a:endParaRPr lang="en-US" sz="4400" b="1" dirty="0">
              <a:solidFill>
                <a:srgbClr val="00B050"/>
              </a:solidFill>
              <a:latin typeface="+mj-lt"/>
              <a:ea typeface="+mj-ea"/>
              <a:cs typeface="+mj-cs"/>
            </a:endParaRPr>
          </a:p>
        </p:txBody>
      </p:sp>
      <p:sp>
        <p:nvSpPr>
          <p:cNvPr id="7" name="Rechthoek 6"/>
          <p:cNvSpPr/>
          <p:nvPr/>
        </p:nvSpPr>
        <p:spPr>
          <a:xfrm>
            <a:off x="838200" y="1523432"/>
            <a:ext cx="9453879" cy="923330"/>
          </a:xfrm>
          <a:prstGeom prst="rect">
            <a:avLst/>
          </a:prstGeom>
        </p:spPr>
        <p:txBody>
          <a:bodyPr wrap="square">
            <a:spAutoFit/>
          </a:bodyPr>
          <a:lstStyle/>
          <a:p>
            <a:pPr fontAlgn="base"/>
            <a:r>
              <a:rPr lang="nl-NL" b="1" dirty="0">
                <a:solidFill>
                  <a:srgbClr val="000000"/>
                </a:solidFill>
                <a:latin typeface="+mj-lt"/>
              </a:rPr>
              <a:t>Samen met Helicon MBO Tilburg wil Frederik  ontwerpen aanleveren bij de gemeente Tilburg waarbij het vergroten van de leefbaarheid centraal moet staan. De ontwerpen zijn onderverdeeld in verschillende thema’s; lifestyle, </a:t>
            </a:r>
            <a:r>
              <a:rPr lang="nl-NL" b="1" dirty="0" err="1">
                <a:solidFill>
                  <a:srgbClr val="000000"/>
                </a:solidFill>
                <a:latin typeface="+mj-lt"/>
              </a:rPr>
              <a:t>biobased</a:t>
            </a:r>
            <a:r>
              <a:rPr lang="nl-NL" b="1" dirty="0">
                <a:solidFill>
                  <a:srgbClr val="000000"/>
                </a:solidFill>
                <a:latin typeface="+mj-lt"/>
              </a:rPr>
              <a:t> </a:t>
            </a:r>
            <a:r>
              <a:rPr lang="nl-NL" b="1" dirty="0" err="1">
                <a:solidFill>
                  <a:srgbClr val="000000"/>
                </a:solidFill>
                <a:latin typeface="+mj-lt"/>
              </a:rPr>
              <a:t>economy</a:t>
            </a:r>
            <a:r>
              <a:rPr lang="nl-NL" b="1" dirty="0">
                <a:solidFill>
                  <a:srgbClr val="000000"/>
                </a:solidFill>
                <a:latin typeface="+mj-lt"/>
              </a:rPr>
              <a:t>, vrijetijd, water &amp; energie en stad &amp; wijk. </a:t>
            </a:r>
          </a:p>
        </p:txBody>
      </p:sp>
      <p:sp>
        <p:nvSpPr>
          <p:cNvPr id="8" name="Rechthoek 7"/>
          <p:cNvSpPr/>
          <p:nvPr/>
        </p:nvSpPr>
        <p:spPr>
          <a:xfrm>
            <a:off x="838200" y="2915386"/>
            <a:ext cx="5461000" cy="3046988"/>
          </a:xfrm>
          <a:prstGeom prst="rect">
            <a:avLst/>
          </a:prstGeom>
        </p:spPr>
        <p:txBody>
          <a:bodyPr wrap="square">
            <a:spAutoFit/>
          </a:bodyPr>
          <a:lstStyle/>
          <a:p>
            <a:pPr fontAlgn="base"/>
            <a:r>
              <a:rPr lang="nl-NL" sz="1600" b="1" dirty="0">
                <a:solidFill>
                  <a:srgbClr val="000000"/>
                </a:solidFill>
                <a:latin typeface="+mj-lt"/>
              </a:rPr>
              <a:t>Lifestyle</a:t>
            </a:r>
            <a:r>
              <a:rPr lang="nl-NL" sz="1600" dirty="0">
                <a:solidFill>
                  <a:srgbClr val="000000"/>
                </a:solidFill>
                <a:latin typeface="+mj-lt"/>
              </a:rPr>
              <a:t> </a:t>
            </a:r>
          </a:p>
          <a:p>
            <a:pPr fontAlgn="base"/>
            <a:r>
              <a:rPr lang="nl-NL" sz="1600" dirty="0">
                <a:solidFill>
                  <a:srgbClr val="000000"/>
                </a:solidFill>
                <a:latin typeface="+mj-lt"/>
              </a:rPr>
              <a:t>Hoe kan je het gebied in én rondom de Hall of Fame zo inrichten dat je de doelgroep aantrekkelijk gezond laat consumeren? </a:t>
            </a:r>
          </a:p>
          <a:p>
            <a:pPr fontAlgn="base"/>
            <a:r>
              <a:rPr lang="nl-NL" sz="1600" dirty="0">
                <a:solidFill>
                  <a:srgbClr val="000000"/>
                </a:solidFill>
                <a:latin typeface="+mj-lt"/>
              </a:rPr>
              <a:t> </a:t>
            </a:r>
          </a:p>
          <a:p>
            <a:pPr fontAlgn="base"/>
            <a:r>
              <a:rPr lang="nl-NL" sz="1600" b="1" dirty="0" err="1">
                <a:solidFill>
                  <a:srgbClr val="000000"/>
                </a:solidFill>
                <a:latin typeface="+mj-lt"/>
              </a:rPr>
              <a:t>Biobased</a:t>
            </a:r>
            <a:r>
              <a:rPr lang="nl-NL" sz="1600" dirty="0">
                <a:solidFill>
                  <a:srgbClr val="000000"/>
                </a:solidFill>
                <a:latin typeface="+mj-lt"/>
              </a:rPr>
              <a:t> </a:t>
            </a:r>
            <a:r>
              <a:rPr lang="nl-NL" sz="1600" b="1" dirty="0" err="1">
                <a:solidFill>
                  <a:srgbClr val="000000"/>
                </a:solidFill>
                <a:latin typeface="+mj-lt"/>
              </a:rPr>
              <a:t>economy</a:t>
            </a:r>
            <a:endParaRPr lang="nl-NL" sz="1600" dirty="0">
              <a:solidFill>
                <a:srgbClr val="000000"/>
              </a:solidFill>
              <a:latin typeface="+mj-lt"/>
            </a:endParaRPr>
          </a:p>
          <a:p>
            <a:pPr fontAlgn="base"/>
            <a:r>
              <a:rPr lang="nl-NL" sz="1600" dirty="0">
                <a:solidFill>
                  <a:srgbClr val="000000"/>
                </a:solidFill>
                <a:latin typeface="+mj-lt"/>
              </a:rPr>
              <a:t>Hoe kan in het gebied in én rondom de Hall of Fame zichtbaarheid  geven aan afvalstromen en reststromen. </a:t>
            </a:r>
          </a:p>
          <a:p>
            <a:pPr fontAlgn="base"/>
            <a:endParaRPr lang="nl-NL" sz="1600" dirty="0">
              <a:solidFill>
                <a:srgbClr val="000000"/>
              </a:solidFill>
              <a:latin typeface="+mj-lt"/>
            </a:endParaRPr>
          </a:p>
          <a:p>
            <a:pPr fontAlgn="base"/>
            <a:r>
              <a:rPr lang="nl-NL" sz="1600" b="1" dirty="0">
                <a:solidFill>
                  <a:srgbClr val="000000"/>
                </a:solidFill>
                <a:latin typeface="+mj-lt"/>
              </a:rPr>
              <a:t>Water &amp; Energie</a:t>
            </a:r>
            <a:r>
              <a:rPr lang="nl-NL" sz="1600" dirty="0">
                <a:solidFill>
                  <a:srgbClr val="000000"/>
                </a:solidFill>
                <a:latin typeface="+mj-lt"/>
              </a:rPr>
              <a:t> </a:t>
            </a:r>
          </a:p>
          <a:p>
            <a:pPr fontAlgn="base"/>
            <a:r>
              <a:rPr lang="nl-NL" sz="1600" dirty="0">
                <a:solidFill>
                  <a:srgbClr val="000000"/>
                </a:solidFill>
                <a:latin typeface="+mj-lt"/>
              </a:rPr>
              <a:t>Hall of Fame zoekt een creatieve oplossing voor het grote aanbod van (regen)water. </a:t>
            </a:r>
          </a:p>
          <a:p>
            <a:pPr fontAlgn="base"/>
            <a:r>
              <a:rPr lang="nl-NL" sz="1600" dirty="0">
                <a:solidFill>
                  <a:srgbClr val="000000"/>
                </a:solidFill>
                <a:latin typeface="+mj-lt"/>
              </a:rPr>
              <a:t> </a:t>
            </a:r>
          </a:p>
        </p:txBody>
      </p:sp>
      <p:sp>
        <p:nvSpPr>
          <p:cNvPr id="9" name="Rechthoek 8"/>
          <p:cNvSpPr/>
          <p:nvPr/>
        </p:nvSpPr>
        <p:spPr>
          <a:xfrm>
            <a:off x="6299200" y="2915386"/>
            <a:ext cx="6096000" cy="2308324"/>
          </a:xfrm>
          <a:prstGeom prst="rect">
            <a:avLst/>
          </a:prstGeom>
        </p:spPr>
        <p:txBody>
          <a:bodyPr>
            <a:spAutoFit/>
          </a:bodyPr>
          <a:lstStyle/>
          <a:p>
            <a:pPr fontAlgn="base"/>
            <a:r>
              <a:rPr lang="nl-NL" sz="1600" b="1" dirty="0">
                <a:solidFill>
                  <a:srgbClr val="000000"/>
                </a:solidFill>
                <a:latin typeface="+mj-lt"/>
              </a:rPr>
              <a:t>Vrijetijd</a:t>
            </a:r>
            <a:r>
              <a:rPr lang="nl-NL" sz="1600" dirty="0">
                <a:solidFill>
                  <a:srgbClr val="000000"/>
                </a:solidFill>
                <a:latin typeface="+mj-lt"/>
              </a:rPr>
              <a:t> </a:t>
            </a:r>
          </a:p>
          <a:p>
            <a:pPr fontAlgn="base"/>
            <a:r>
              <a:rPr lang="nl-NL" sz="1600" dirty="0">
                <a:solidFill>
                  <a:srgbClr val="000000"/>
                </a:solidFill>
                <a:latin typeface="+mj-lt"/>
              </a:rPr>
              <a:t>Hoe kan in het gebied in én rondom de Hall of Fame rekening worden gehouden met diversiteit van festivals voor verschillende doelgroepen  </a:t>
            </a:r>
          </a:p>
          <a:p>
            <a:pPr fontAlgn="base"/>
            <a:r>
              <a:rPr lang="nl-NL" sz="1600" dirty="0">
                <a:solidFill>
                  <a:srgbClr val="000000"/>
                </a:solidFill>
                <a:latin typeface="+mj-lt"/>
              </a:rPr>
              <a:t> </a:t>
            </a:r>
          </a:p>
          <a:p>
            <a:pPr fontAlgn="base"/>
            <a:r>
              <a:rPr lang="nl-NL" sz="1600" b="1" dirty="0">
                <a:solidFill>
                  <a:srgbClr val="000000"/>
                </a:solidFill>
                <a:latin typeface="+mj-lt"/>
              </a:rPr>
              <a:t>Stad &amp; wijk</a:t>
            </a:r>
            <a:r>
              <a:rPr lang="nl-NL" sz="1600" dirty="0">
                <a:solidFill>
                  <a:srgbClr val="000000"/>
                </a:solidFill>
                <a:latin typeface="+mj-lt"/>
              </a:rPr>
              <a:t> </a:t>
            </a:r>
          </a:p>
          <a:p>
            <a:pPr fontAlgn="base"/>
            <a:r>
              <a:rPr lang="nl-NL" sz="1600" dirty="0">
                <a:solidFill>
                  <a:srgbClr val="000000"/>
                </a:solidFill>
                <a:latin typeface="+mj-lt"/>
              </a:rPr>
              <a:t>Hoe kan je het gebied zo inrichten dat je de burgers/ bewoners actief kan laten deelnemen aan- en  meer betrokken kan laten zijn bij de activiteiten van Hall of Fame. </a:t>
            </a:r>
          </a:p>
        </p:txBody>
      </p:sp>
    </p:spTree>
    <p:extLst>
      <p:ext uri="{BB962C8B-B14F-4D97-AF65-F5344CB8AC3E}">
        <p14:creationId xmlns:p14="http://schemas.microsoft.com/office/powerpoint/2010/main" val="87912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838200" y="462877"/>
            <a:ext cx="7139940" cy="769441"/>
          </a:xfrm>
          <a:prstGeom prst="rect">
            <a:avLst/>
          </a:prstGeom>
          <a:noFill/>
        </p:spPr>
        <p:txBody>
          <a:bodyPr wrap="square">
            <a:spAutoFit/>
          </a:bodyPr>
          <a:lstStyle/>
          <a:p>
            <a:pPr fontAlgn="auto">
              <a:spcBef>
                <a:spcPts val="0"/>
              </a:spcBef>
              <a:spcAft>
                <a:spcPts val="0"/>
              </a:spcAft>
              <a:defRPr/>
            </a:pPr>
            <a:r>
              <a:rPr lang="nl-NL" sz="4400" b="1" dirty="0">
                <a:latin typeface="+mj-lt"/>
                <a:ea typeface="+mj-ea"/>
                <a:cs typeface="+mj-cs"/>
              </a:rPr>
              <a:t>OPDRACHT</a:t>
            </a:r>
            <a:endParaRPr lang="en-US" sz="2800" b="1" dirty="0">
              <a:latin typeface="Agency FB" pitchFamily="34" charset="0"/>
              <a:cs typeface="+mn-cs"/>
            </a:endParaRPr>
          </a:p>
        </p:txBody>
      </p:sp>
      <p:sp>
        <p:nvSpPr>
          <p:cNvPr id="11" name="Rechthoek 10"/>
          <p:cNvSpPr/>
          <p:nvPr/>
        </p:nvSpPr>
        <p:spPr>
          <a:xfrm>
            <a:off x="838200" y="1410355"/>
            <a:ext cx="10957560" cy="4216539"/>
          </a:xfrm>
          <a:prstGeom prst="rect">
            <a:avLst/>
          </a:prstGeom>
        </p:spPr>
        <p:txBody>
          <a:bodyPr wrap="square">
            <a:spAutoFit/>
          </a:bodyPr>
          <a:lstStyle/>
          <a:p>
            <a:pPr algn="just"/>
            <a:r>
              <a:rPr lang="nl-NL" sz="2000" b="1" dirty="0">
                <a:solidFill>
                  <a:schemeClr val="accent2"/>
                </a:solidFill>
                <a:latin typeface="+mj-lt"/>
              </a:rPr>
              <a:t>Een duidelijke wens van de opdrachtgever is om het gebied rondom de Hall of Fame ‘terug’ te geven aan de Tilburger. Hiermee hopen ze de leefbaarheid in het gebied te verbeteren. Combineer deze wens van de opdrachtgever nu eens met de inhoud van het document: ‘Koersdocument Spoorzone Tilburg’. </a:t>
            </a:r>
          </a:p>
          <a:p>
            <a:pPr algn="just"/>
            <a:endParaRPr lang="nl-NL" sz="2000" b="1" dirty="0">
              <a:solidFill>
                <a:schemeClr val="tx2">
                  <a:lumMod val="75000"/>
                </a:schemeClr>
              </a:solidFill>
              <a:latin typeface="+mj-lt"/>
            </a:endParaRPr>
          </a:p>
          <a:p>
            <a:pPr marL="342900" indent="-342900" algn="just">
              <a:buFont typeface="+mj-lt"/>
              <a:buAutoNum type="alphaLcParenR"/>
            </a:pPr>
            <a:r>
              <a:rPr lang="nl-NL" sz="2000" b="1" dirty="0">
                <a:solidFill>
                  <a:schemeClr val="tx2">
                    <a:lumMod val="75000"/>
                  </a:schemeClr>
                </a:solidFill>
                <a:latin typeface="+mj-lt"/>
              </a:rPr>
              <a:t>Ga op zoek, binnen het document, naar relevante informatie passend bij jullie thema (Stad en Wijk, Lifestyle, Vrije tijd, </a:t>
            </a:r>
            <a:r>
              <a:rPr lang="nl-NL" sz="2000" b="1" dirty="0" err="1">
                <a:solidFill>
                  <a:schemeClr val="tx2">
                    <a:lumMod val="75000"/>
                  </a:schemeClr>
                </a:solidFill>
                <a:latin typeface="+mj-lt"/>
              </a:rPr>
              <a:t>Biobased</a:t>
            </a:r>
            <a:r>
              <a:rPr lang="nl-NL" sz="2000" b="1" dirty="0">
                <a:solidFill>
                  <a:schemeClr val="tx2">
                    <a:lumMod val="75000"/>
                  </a:schemeClr>
                </a:solidFill>
                <a:latin typeface="+mj-lt"/>
              </a:rPr>
              <a:t> </a:t>
            </a:r>
            <a:r>
              <a:rPr lang="nl-NL" sz="2000" b="1" dirty="0" err="1">
                <a:solidFill>
                  <a:schemeClr val="tx2">
                    <a:lumMod val="75000"/>
                  </a:schemeClr>
                </a:solidFill>
                <a:latin typeface="+mj-lt"/>
              </a:rPr>
              <a:t>economy</a:t>
            </a:r>
            <a:r>
              <a:rPr lang="nl-NL" sz="2000" b="1" dirty="0">
                <a:solidFill>
                  <a:schemeClr val="tx2">
                    <a:lumMod val="75000"/>
                  </a:schemeClr>
                </a:solidFill>
                <a:latin typeface="+mj-lt"/>
              </a:rPr>
              <a:t> of Water en Energie) </a:t>
            </a:r>
            <a:r>
              <a:rPr lang="nl-NL" sz="2000" b="1" u="sng" dirty="0">
                <a:solidFill>
                  <a:schemeClr val="tx2">
                    <a:lumMod val="75000"/>
                  </a:schemeClr>
                </a:solidFill>
                <a:latin typeface="+mj-lt"/>
              </a:rPr>
              <a:t>Tip: bestudeer de inhoudsopgave goed</a:t>
            </a:r>
            <a:endParaRPr lang="nl-NL" sz="2000" b="1" dirty="0">
              <a:solidFill>
                <a:schemeClr val="tx2">
                  <a:lumMod val="75000"/>
                </a:schemeClr>
              </a:solidFill>
              <a:latin typeface="+mj-lt"/>
            </a:endParaRPr>
          </a:p>
          <a:p>
            <a:pPr marL="342900" indent="-342900" algn="just">
              <a:buFont typeface="+mj-lt"/>
              <a:buAutoNum type="alphaLcParenR"/>
            </a:pPr>
            <a:r>
              <a:rPr lang="nl-NL" sz="2000" b="1" dirty="0">
                <a:solidFill>
                  <a:schemeClr val="tx2">
                    <a:lumMod val="75000"/>
                  </a:schemeClr>
                </a:solidFill>
                <a:latin typeface="+mj-lt"/>
              </a:rPr>
              <a:t>Wat wil de gemeente Tilburg graag op het gebied van jullie thema? Benoem concrete voorbeelden/ projecten</a:t>
            </a:r>
          </a:p>
          <a:p>
            <a:pPr marL="342900" indent="-342900" algn="just">
              <a:buFont typeface="+mj-lt"/>
              <a:buAutoNum type="alphaLcParenR"/>
            </a:pPr>
            <a:r>
              <a:rPr lang="nl-NL" sz="2000" b="1" dirty="0">
                <a:solidFill>
                  <a:schemeClr val="tx2">
                    <a:lumMod val="75000"/>
                  </a:schemeClr>
                </a:solidFill>
                <a:latin typeface="+mj-lt"/>
              </a:rPr>
              <a:t>Komt dit overeen met de wensen van de opdrachtgever en de bewoners?</a:t>
            </a:r>
          </a:p>
          <a:p>
            <a:pPr marL="342900" indent="-342900" algn="just">
              <a:buFont typeface="+mj-lt"/>
              <a:buAutoNum type="alphaLcParenR"/>
            </a:pPr>
            <a:r>
              <a:rPr lang="nl-NL" sz="2000" b="1" dirty="0">
                <a:solidFill>
                  <a:schemeClr val="tx2">
                    <a:lumMod val="75000"/>
                  </a:schemeClr>
                </a:solidFill>
                <a:latin typeface="+mj-lt"/>
              </a:rPr>
              <a:t>Verwerk dit in je ontwerp/ verantwoording</a:t>
            </a:r>
          </a:p>
          <a:p>
            <a:pPr algn="just"/>
            <a:endParaRPr lang="nl-NL" sz="4000" b="1" dirty="0">
              <a:solidFill>
                <a:schemeClr val="tx2">
                  <a:lumMod val="75000"/>
                </a:schemeClr>
              </a:solidFill>
              <a:latin typeface="Agency FB" panose="020B0503020202020204" pitchFamily="34" charset="0"/>
            </a:endParaRPr>
          </a:p>
          <a:p>
            <a:pPr algn="just"/>
            <a:endParaRPr lang="nl-NL" sz="2800" dirty="0">
              <a:solidFill>
                <a:schemeClr val="tx2">
                  <a:lumMod val="75000"/>
                </a:schemeClr>
              </a:solidFill>
              <a:latin typeface="Agency FB" panose="020B0503020202020204" pitchFamily="34" charset="0"/>
            </a:endParaRPr>
          </a:p>
        </p:txBody>
      </p:sp>
    </p:spTree>
    <p:extLst>
      <p:ext uri="{BB962C8B-B14F-4D97-AF65-F5344CB8AC3E}">
        <p14:creationId xmlns:p14="http://schemas.microsoft.com/office/powerpoint/2010/main" val="3397381362"/>
      </p:ext>
    </p:extLst>
  </p:cSld>
  <p:clrMapOvr>
    <a:masterClrMapping/>
  </p:clrMapOvr>
</p:sld>
</file>

<file path=ppt/theme/theme1.xml><?xml version="1.0" encoding="utf-8"?>
<a:theme xmlns:a="http://schemas.openxmlformats.org/drawingml/2006/main" name="Thema1">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848D2DA3-4BAC-4590-9F3A-C04EAD61AF1C}" vid="{84936BD3-994A-46F0-BAD8-245BDD45B96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E0517EB-918A-4F91-B474-4547F2D83E5C}">
  <ds:schemaRefs>
    <ds:schemaRef ds:uri="http://schemas.microsoft.com/sharepoint/v3/contenttype/forms"/>
  </ds:schemaRefs>
</ds:datastoreItem>
</file>

<file path=customXml/itemProps2.xml><?xml version="1.0" encoding="utf-8"?>
<ds:datastoreItem xmlns:ds="http://schemas.openxmlformats.org/officeDocument/2006/customXml" ds:itemID="{3A2DCDC2-3622-447B-BDBB-D5127C5DF9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7DE6F1-65E5-4742-993C-166C160C650C}">
  <ds:schemaRefs>
    <ds:schemaRef ds:uri="http://www.w3.org/XML/1998/namespace"/>
    <ds:schemaRef ds:uri="http://purl.org/dc/terms/"/>
    <ds:schemaRef ds:uri="47a28104-336f-447d-946e-e305ac2bcd47"/>
    <ds:schemaRef ds:uri="34354c1b-6b8c-435b-ad50-990538c19557"/>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42</TotalTime>
  <Words>751</Words>
  <Application>Microsoft Office PowerPoint</Application>
  <PresentationFormat>Breedbeeld</PresentationFormat>
  <Paragraphs>57</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Agency FB</vt:lpstr>
      <vt:lpstr>Arial</vt:lpstr>
      <vt:lpstr>Calibri</vt:lpstr>
      <vt:lpstr>Calibri Light</vt:lpstr>
      <vt:lpstr>Thema1</vt:lpstr>
      <vt:lpstr>IBS Inrichting van een gebied    Koersdocument Spoorzone Tilburg  </vt:lpstr>
      <vt:lpstr>Agenda</vt:lpstr>
      <vt:lpstr>PowerPoint-presentatie</vt:lpstr>
      <vt:lpstr>PowerPoint-presentatie</vt:lpstr>
      <vt:lpstr>PowerPoint-presentatie</vt:lpstr>
      <vt:lpstr>PowerPoint-presentatie</vt:lpstr>
      <vt:lpstr>Hall of Fame/ Wagenmakerij/ Koepelhal</vt:lpstr>
      <vt:lpstr>PowerPoint-presentatie</vt:lpstr>
      <vt:lpstr>PowerPoint-presentatie</vt:lpstr>
      <vt:lpstr>WIX - assessment</vt:lpstr>
      <vt:lpstr>L&amp;O volgende week (maandag zijn we vrij)</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IBS Inrichting van een gebied    Koersdocument Spoorzone Tilburg  </dc:title>
  <dc:creator>Valerie van den Berg</dc:creator>
  <cp:lastModifiedBy>Valerie van den Berg</cp:lastModifiedBy>
  <cp:revision>1</cp:revision>
  <dcterms:created xsi:type="dcterms:W3CDTF">2020-05-27T11:51:15Z</dcterms:created>
  <dcterms:modified xsi:type="dcterms:W3CDTF">2020-05-27T12:34:00Z</dcterms:modified>
</cp:coreProperties>
</file>